
<file path=[Content_Types].xml><?xml version="1.0" encoding="utf-8"?>
<Types xmlns="http://schemas.openxmlformats.org/package/2006/content-types">
  <Default Extension="aac" ContentType="audio/aac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4"/>
  </p:notesMasterIdLst>
  <p:sldIdLst>
    <p:sldId id="271" r:id="rId2"/>
    <p:sldId id="276" r:id="rId3"/>
    <p:sldId id="273" r:id="rId4"/>
    <p:sldId id="274" r:id="rId5"/>
    <p:sldId id="277" r:id="rId6"/>
    <p:sldId id="278" r:id="rId7"/>
    <p:sldId id="280" r:id="rId8"/>
    <p:sldId id="279" r:id="rId9"/>
    <p:sldId id="283" r:id="rId10"/>
    <p:sldId id="282" r:id="rId11"/>
    <p:sldId id="281" r:id="rId12"/>
    <p:sldId id="28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EBFAD-419D-48D0-93D5-FCEB1EA62F64}" v="2" dt="2022-02-03T19:25:59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2" autoAdjust="0"/>
    <p:restoredTop sz="94660"/>
  </p:normalViewPr>
  <p:slideViewPr>
    <p:cSldViewPr>
      <p:cViewPr varScale="1">
        <p:scale>
          <a:sx n="68" d="100"/>
          <a:sy n="68" d="100"/>
        </p:scale>
        <p:origin x="107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-Jessica  Trumino" userId="88ba8350-dee0-4d6a-b112-afda2f255cc9" providerId="ADAL" clId="{1B5EBFAD-419D-48D0-93D5-FCEB1EA62F64}"/>
    <pc:docChg chg="modSld">
      <pc:chgData name="Jennifer-Jessica  Trumino" userId="88ba8350-dee0-4d6a-b112-afda2f255cc9" providerId="ADAL" clId="{1B5EBFAD-419D-48D0-93D5-FCEB1EA62F64}" dt="2022-02-03T19:25:59.364" v="1"/>
      <pc:docMkLst>
        <pc:docMk/>
      </pc:docMkLst>
      <pc:sldChg chg="modAnim">
        <pc:chgData name="Jennifer-Jessica  Trumino" userId="88ba8350-dee0-4d6a-b112-afda2f255cc9" providerId="ADAL" clId="{1B5EBFAD-419D-48D0-93D5-FCEB1EA62F64}" dt="2022-02-03T19:25:53.626" v="0"/>
        <pc:sldMkLst>
          <pc:docMk/>
          <pc:sldMk cId="2648833019" sldId="282"/>
        </pc:sldMkLst>
      </pc:sldChg>
      <pc:sldChg chg="modAnim">
        <pc:chgData name="Jennifer-Jessica  Trumino" userId="88ba8350-dee0-4d6a-b112-afda2f255cc9" providerId="ADAL" clId="{1B5EBFAD-419D-48D0-93D5-FCEB1EA62F64}" dt="2022-02-03T19:25:59.364" v="1"/>
        <pc:sldMkLst>
          <pc:docMk/>
          <pc:sldMk cId="413569941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C92EC-A5B3-4BEC-B952-B750536B9FA4}" type="datetimeFigureOut">
              <a:rPr lang="de-DE" smtClean="0"/>
              <a:t>03.02.2022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8A66B-887E-4799-AC01-B7CB0BA00E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66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2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1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18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4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36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3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0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8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2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0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2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2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2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3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4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316644A7-2644-4FE3-BDDA-41D6A5901FC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E2AFDE7-8492-4608-8382-7ABBAA14F32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2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8.sv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27.jpg"/><Relationship Id="rId4" Type="http://schemas.openxmlformats.org/officeDocument/2006/relationships/slide" Target="slide11.xm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svg"/><Relationship Id="rId12" Type="http://schemas.openxmlformats.org/officeDocument/2006/relationships/image" Target="../media/image3.png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slide" Target="slide4.xml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8.sv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slide" Target="slide4.xml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12" Type="http://schemas.openxmlformats.org/officeDocument/2006/relationships/image" Target="../media/image4.sv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slide" Target="slide5.xml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aac"/><Relationship Id="rId13" Type="http://schemas.openxmlformats.org/officeDocument/2006/relationships/image" Target="../media/image7.png"/><Relationship Id="rId3" Type="http://schemas.microsoft.com/office/2007/relationships/media" Target="../media/media6.aac"/><Relationship Id="rId7" Type="http://schemas.microsoft.com/office/2007/relationships/media" Target="../media/media8.aac"/><Relationship Id="rId12" Type="http://schemas.openxmlformats.org/officeDocument/2006/relationships/slide" Target="slide6.xml"/><Relationship Id="rId2" Type="http://schemas.microsoft.com/office/2007/relationships/media" Target="../media/media5.aac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7.aac"/><Relationship Id="rId11" Type="http://schemas.openxmlformats.org/officeDocument/2006/relationships/image" Target="../media/image14.png"/><Relationship Id="rId5" Type="http://schemas.microsoft.com/office/2007/relationships/media" Target="../media/media7.aac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media6.aac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9.aac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2" Type="http://schemas.microsoft.com/office/2007/relationships/media" Target="../media/media10.aac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" Target="slide8.xml"/><Relationship Id="rId4" Type="http://schemas.openxmlformats.org/officeDocument/2006/relationships/image" Target="../media/image18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1.aac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.png"/><Relationship Id="rId4" Type="http://schemas.openxmlformats.org/officeDocument/2006/relationships/image" Target="../media/image21.jp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24183F0-8498-4D6D-B5A8-F1AC2A12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9" y="1209957"/>
            <a:ext cx="2275935" cy="4438087"/>
          </a:xfrm>
        </p:spPr>
        <p:txBody>
          <a:bodyPr anchor="ctr">
            <a:normAutofit/>
          </a:bodyPr>
          <a:lstStyle/>
          <a:p>
            <a:pPr algn="r"/>
            <a:r>
              <a:rPr lang="de-DE" sz="2600" b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Herzlich Willkommen </a:t>
            </a:r>
            <a:br>
              <a:rPr lang="de-DE" sz="2600" b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DE" sz="2600" b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beim </a:t>
            </a:r>
            <a:br>
              <a:rPr lang="de-DE" sz="2600" b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DE" sz="2600" b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Fach GEOGRAPHIE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C515AD-90AF-4354-B285-2EA15EC9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818" y="1059025"/>
            <a:ext cx="3976641" cy="47399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chemeClr val="tx1"/>
                </a:solidFill>
              </a:rPr>
              <a:t>Man muss die Welt nicht verstehen,  </a:t>
            </a:r>
          </a:p>
          <a:p>
            <a:pPr marL="0" indent="0" algn="ctr">
              <a:buNone/>
            </a:pPr>
            <a:r>
              <a:rPr lang="de-DE" b="1" dirty="0">
                <a:solidFill>
                  <a:schemeClr val="tx1"/>
                </a:solidFill>
              </a:rPr>
              <a:t>man muss sich darin zurechtfinden.</a:t>
            </a:r>
          </a:p>
          <a:p>
            <a:pPr marL="0" indent="0" algn="ctr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b="1" i="1" dirty="0">
                <a:solidFill>
                  <a:schemeClr val="tx1"/>
                </a:solidFill>
              </a:rPr>
              <a:t>Albert Einstein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WhatsApp Audio 2022-02-03 at 17.23.34(7)">
            <a:hlinkClick r:id="" action="ppaction://media"/>
            <a:extLst>
              <a:ext uri="{FF2B5EF4-FFF2-40B4-BE49-F238E27FC236}">
                <a16:creationId xmlns:a16="http://schemas.microsoft.com/office/drawing/2014/main" id="{8A407245-11BA-46F3-9525-0BCC8C451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0659" y="905157"/>
            <a:ext cx="609600" cy="609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0F9D85D-9EC2-44C1-836F-744495F3ED3B}"/>
              </a:ext>
            </a:extLst>
          </p:cNvPr>
          <p:cNvSpPr txBox="1"/>
          <p:nvPr/>
        </p:nvSpPr>
        <p:spPr>
          <a:xfrm>
            <a:off x="4644008" y="5131386"/>
            <a:ext cx="28414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rgbClr val="FF0000"/>
                </a:solidFill>
              </a:rPr>
              <a:t>Ton an </a:t>
            </a:r>
            <a:r>
              <a:rPr lang="de-DE" sz="25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de-DE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Liste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DE4AA5DB-8A69-404D-89B1-D7F0414E3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2363" y="6154158"/>
            <a:ext cx="543524" cy="5435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CD189F-BF3C-49F6-ABCF-F0F971539CCF}"/>
              </a:ext>
            </a:extLst>
          </p:cNvPr>
          <p:cNvSpPr txBox="1"/>
          <p:nvPr/>
        </p:nvSpPr>
        <p:spPr>
          <a:xfrm>
            <a:off x="6644003" y="6348187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pic>
        <p:nvPicPr>
          <p:cNvPr id="7" name="Grafik 6" descr="Ein Bild, das Boden, draußen, Person, Personen enthält.&#10;&#10;Automatisch generierte Beschreibung">
            <a:extLst>
              <a:ext uri="{FF2B5EF4-FFF2-40B4-BE49-F238E27FC236}">
                <a16:creationId xmlns:a16="http://schemas.microsoft.com/office/drawing/2014/main" id="{C9532658-0089-499A-BF3E-A3B9C8CC3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" y="464650"/>
            <a:ext cx="3843574" cy="2999254"/>
          </a:xfrm>
          <a:prstGeom prst="rect">
            <a:avLst/>
          </a:prstGeom>
        </p:spPr>
      </p:pic>
      <p:pic>
        <p:nvPicPr>
          <p:cNvPr id="11" name="Grafik 10" descr="Ein Bild, das draußen, Rock, Natur, Höhle enthält.&#10;&#10;Automatisch generierte Beschreibung">
            <a:extLst>
              <a:ext uri="{FF2B5EF4-FFF2-40B4-BE49-F238E27FC236}">
                <a16:creationId xmlns:a16="http://schemas.microsoft.com/office/drawing/2014/main" id="{6C9C3F79-F9E4-4099-966E-0012F4521B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29" y="107343"/>
            <a:ext cx="4117478" cy="3057900"/>
          </a:xfrm>
          <a:prstGeom prst="rect">
            <a:avLst/>
          </a:prstGeom>
        </p:spPr>
      </p:pic>
      <p:pic>
        <p:nvPicPr>
          <p:cNvPr id="21" name="Grafik 20" descr="Ein Bild, das Baum, draußen, Himmel, Gebäude enthält.&#10;&#10;Automatisch generierte Beschreibung">
            <a:extLst>
              <a:ext uri="{FF2B5EF4-FFF2-40B4-BE49-F238E27FC236}">
                <a16:creationId xmlns:a16="http://schemas.microsoft.com/office/drawing/2014/main" id="{6D9036B6-716B-48DF-B43A-4DA1B11E9A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30" y="3358608"/>
            <a:ext cx="3875987" cy="2643480"/>
          </a:xfrm>
          <a:prstGeom prst="rect">
            <a:avLst/>
          </a:prstGeom>
        </p:spPr>
      </p:pic>
      <p:pic>
        <p:nvPicPr>
          <p:cNvPr id="25" name="Grafik 24" descr="Ein Bild, das Gras, draußen, Ebene, Flugzeug enthält.&#10;&#10;Automatisch generierte Beschreibung">
            <a:extLst>
              <a:ext uri="{FF2B5EF4-FFF2-40B4-BE49-F238E27FC236}">
                <a16:creationId xmlns:a16="http://schemas.microsoft.com/office/drawing/2014/main" id="{B1DBA4BA-8A06-4F48-9362-D3F9BB40E3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6" y="3907894"/>
            <a:ext cx="3888432" cy="259228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8CA1476-4ED8-4C85-8303-502E44F9E25F}"/>
              </a:ext>
            </a:extLst>
          </p:cNvPr>
          <p:cNvSpPr txBox="1"/>
          <p:nvPr/>
        </p:nvSpPr>
        <p:spPr>
          <a:xfrm>
            <a:off x="2548982" y="56548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Steinbruch Holzmaden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4FC08CD-D5A3-4527-BE08-65592592AB46}"/>
              </a:ext>
            </a:extLst>
          </p:cNvPr>
          <p:cNvSpPr txBox="1"/>
          <p:nvPr/>
        </p:nvSpPr>
        <p:spPr>
          <a:xfrm>
            <a:off x="6184926" y="107343"/>
            <a:ext cx="297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Höhlen auf der Schwäbischen Alb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76AB1A3-DB71-4B8E-821F-2FA529F3329E}"/>
              </a:ext>
            </a:extLst>
          </p:cNvPr>
          <p:cNvSpPr txBox="1"/>
          <p:nvPr/>
        </p:nvSpPr>
        <p:spPr>
          <a:xfrm>
            <a:off x="1201111" y="40956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Stuttgarter Flughafen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9799003-9DC1-4D89-BDD2-867AA9EE8752}"/>
              </a:ext>
            </a:extLst>
          </p:cNvPr>
          <p:cNvSpPr txBox="1"/>
          <p:nvPr/>
        </p:nvSpPr>
        <p:spPr>
          <a:xfrm>
            <a:off x="6252007" y="5205641"/>
            <a:ext cx="222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Amazonzienhaus</a:t>
            </a:r>
            <a:r>
              <a:rPr lang="de-DE" b="1" dirty="0">
                <a:solidFill>
                  <a:srgbClr val="FF0000"/>
                </a:solidFill>
              </a:rPr>
              <a:t> Wilhelma</a:t>
            </a:r>
          </a:p>
        </p:txBody>
      </p:sp>
      <p:pic>
        <p:nvPicPr>
          <p:cNvPr id="34" name="WhatsApp Audio 2022-02-03 at 20.02.23">
            <a:hlinkClick r:id="" action="ppaction://media"/>
            <a:extLst>
              <a:ext uri="{FF2B5EF4-FFF2-40B4-BE49-F238E27FC236}">
                <a16:creationId xmlns:a16="http://schemas.microsoft.com/office/drawing/2014/main" id="{CB764261-DC0B-479E-967E-D480063CF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CE3EE-A34F-400D-8685-8D0640F20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268" y="958865"/>
            <a:ext cx="5917677" cy="2554758"/>
          </a:xfrm>
        </p:spPr>
        <p:txBody>
          <a:bodyPr/>
          <a:lstStyle/>
          <a:p>
            <a:pPr algn="ctr"/>
            <a:r>
              <a:rPr lang="de-DE" sz="3000" dirty="0"/>
              <a:t>Vielen lieben Dank für den Besuch. </a:t>
            </a:r>
            <a:br>
              <a:rPr lang="de-DE" sz="3000" dirty="0"/>
            </a:br>
            <a:r>
              <a:rPr lang="de-DE" sz="3000" dirty="0"/>
              <a:t>Hoffentlich sehen wir uns schon bald an der GHR 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 </a:t>
            </a:r>
            <a:endParaRPr lang="de-DE" dirty="0"/>
          </a:p>
        </p:txBody>
      </p:sp>
      <p:pic>
        <p:nvPicPr>
          <p:cNvPr id="4" name="WhatsApp Audio 2022-02-03 at 17.20.17">
            <a:hlinkClick r:id="" action="ppaction://media"/>
            <a:extLst>
              <a:ext uri="{FF2B5EF4-FFF2-40B4-BE49-F238E27FC236}">
                <a16:creationId xmlns:a16="http://schemas.microsoft.com/office/drawing/2014/main" id="{F15D5905-CB7A-479F-AF6D-533EDFCD3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1988840"/>
            <a:ext cx="609600" cy="609600"/>
          </a:xfrm>
          <a:prstGeom prst="rect">
            <a:avLst/>
          </a:prstGeom>
        </p:spPr>
      </p:pic>
      <p:pic>
        <p:nvPicPr>
          <p:cNvPr id="5" name="Grafik 4" descr="Kreis mit Pfeil nach links Silhouette">
            <a:hlinkClick r:id="rId5" action="ppaction://hlinksldjump"/>
            <a:extLst>
              <a:ext uri="{FF2B5EF4-FFF2-40B4-BE49-F238E27FC236}">
                <a16:creationId xmlns:a16="http://schemas.microsoft.com/office/drawing/2014/main" id="{7CB5C4B0-5E78-4FB2-AAE1-F446513E1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7444" y="4008482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91CE1E-F6FB-46CE-B5C6-D04218748351}"/>
              </a:ext>
            </a:extLst>
          </p:cNvPr>
          <p:cNvSpPr txBox="1"/>
          <p:nvPr/>
        </p:nvSpPr>
        <p:spPr>
          <a:xfrm>
            <a:off x="448152" y="4038799"/>
            <a:ext cx="30243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Ziele des Geographieunterrichts </a:t>
            </a:r>
          </a:p>
          <a:p>
            <a:pPr algn="ctr"/>
            <a:r>
              <a:rPr lang="de-DE" sz="1500" b="1" dirty="0"/>
              <a:t>-&gt; Weshalb wird gelernt?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1E483E-40CB-4A7C-9FFA-63D1F82E40B2}"/>
              </a:ext>
            </a:extLst>
          </p:cNvPr>
          <p:cNvSpPr txBox="1"/>
          <p:nvPr/>
        </p:nvSpPr>
        <p:spPr>
          <a:xfrm>
            <a:off x="3030101" y="4930484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Kompetenzen, die durch den Geographieunterricht gefördert werden </a:t>
            </a:r>
          </a:p>
          <a:p>
            <a:pPr algn="ctr"/>
            <a:r>
              <a:rPr lang="de-DE" sz="1500" b="1" dirty="0"/>
              <a:t>-&gt; Was wird gelernt?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9A6EC8-B8A9-4CDB-A300-4AE1824E9CBD}"/>
              </a:ext>
            </a:extLst>
          </p:cNvPr>
          <p:cNvSpPr txBox="1"/>
          <p:nvPr/>
        </p:nvSpPr>
        <p:spPr>
          <a:xfrm>
            <a:off x="5576169" y="3807966"/>
            <a:ext cx="2499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/>
              <a:t>Die Umsetzung im Unterricht (Projekte, Methoden, Exkursionen) </a:t>
            </a:r>
          </a:p>
          <a:p>
            <a:r>
              <a:rPr lang="de-DE" sz="1500" b="1" dirty="0"/>
              <a:t>-&gt; Wie wird gelernt? </a:t>
            </a:r>
          </a:p>
        </p:txBody>
      </p:sp>
      <p:pic>
        <p:nvPicPr>
          <p:cNvPr id="9" name="Grafik 8" descr="Liste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C633C1ED-F261-4D7E-B920-00F689C9A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52649" y="2804988"/>
            <a:ext cx="914400" cy="914400"/>
          </a:xfrm>
          <a:prstGeom prst="rect">
            <a:avLst/>
          </a:prstGeom>
        </p:spPr>
      </p:pic>
      <p:pic>
        <p:nvPicPr>
          <p:cNvPr id="10" name="Inhaltsplatzhalter 4" descr="Volltreffer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CADD1FAD-8148-4FA8-AF7D-1FE94E2D30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gray">
          <a:xfrm>
            <a:off x="1503120" y="29594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0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A90ED-FF27-40A3-BB44-48106B29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/>
              <a:t>Quellen </a:t>
            </a:r>
            <a:r>
              <a:rPr lang="de-DE" sz="1000" dirty="0"/>
              <a:t>(aufgerufen am 03.02.2022)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8D1BFE2-79A7-49EC-91B7-834AD37A1E5C}"/>
              </a:ext>
            </a:extLst>
          </p:cNvPr>
          <p:cNvSpPr txBox="1"/>
          <p:nvPr/>
        </p:nvSpPr>
        <p:spPr>
          <a:xfrm>
            <a:off x="467544" y="3834184"/>
            <a:ext cx="5364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https://www.mebis.bayern.de/wp-content/uploads/sites/2/2015/05/learning_apps.jpg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D65F47-AE2C-41CD-B200-CD1F2F765D61}"/>
              </a:ext>
            </a:extLst>
          </p:cNvPr>
          <p:cNvSpPr txBox="1"/>
          <p:nvPr/>
        </p:nvSpPr>
        <p:spPr>
          <a:xfrm>
            <a:off x="467545" y="2636912"/>
            <a:ext cx="82089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https://static.az-cdn.ch/__ip/P6YLXVALUDFvcgXJqCPd7UcjtYk/66c88ff99bb2e6dd2c3ba8e2895b5ec9b7bf18e9/remote.adjust.rotate=0&amp;remote.size.w=1200&amp;remote.size.h=630&amp;local.crop.h=630&amp;local.crop.w=1120&amp;local.crop.x=40&amp;local.crop.y=0&amp;r=1,n-large2x-16x9-far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38A2A7-3B68-49DD-B883-762E90B4852F}"/>
              </a:ext>
            </a:extLst>
          </p:cNvPr>
          <p:cNvSpPr txBox="1"/>
          <p:nvPr/>
        </p:nvSpPr>
        <p:spPr>
          <a:xfrm>
            <a:off x="467545" y="3235548"/>
            <a:ext cx="84969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https://earth.google.com/web/@17.90693717,-12.41937117,-34606.6327455a,57359668.97d,35y,0.00004064h,18.19296234t,0r/data=CjwSOhIgYmU3N2ZmYzU0MTc1MTFlOGFlOGZkMzdkYTU5MmE0MmEiFnNwbC14LXgteC1zcGxhc2hzY3JlZW4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71036D-82D7-473D-A4DF-9E195A4A1A8E}"/>
              </a:ext>
            </a:extLst>
          </p:cNvPr>
          <p:cNvSpPr txBox="1"/>
          <p:nvPr/>
        </p:nvSpPr>
        <p:spPr>
          <a:xfrm>
            <a:off x="482321" y="4812017"/>
            <a:ext cx="69127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https://www.stuttgart-tourist.de/images/l/q/z/v/n/r/z/7/s/7/4/-/urweltsteinbruch-holzmaden.jpeg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590697-2849-4DED-BBC9-4771070FF36B}"/>
              </a:ext>
            </a:extLst>
          </p:cNvPr>
          <p:cNvSpPr txBox="1"/>
          <p:nvPr/>
        </p:nvSpPr>
        <p:spPr>
          <a:xfrm>
            <a:off x="482321" y="5235088"/>
            <a:ext cx="65025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http://www.badurach-tourismus.de/extension/portal-badurach/var/storage/images/media/erlebnisse-ausflugsziele-baerenhoehle-kalkgestein/26287-1-ger-DE/Erlebnisse-Ausflugsziele-Baerenhoehle-Kalkgestein_front_large.jpg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46251E-8471-4B2E-8BDB-0EB7023ABEAC}"/>
              </a:ext>
            </a:extLst>
          </p:cNvPr>
          <p:cNvSpPr txBox="1"/>
          <p:nvPr/>
        </p:nvSpPr>
        <p:spPr>
          <a:xfrm>
            <a:off x="482321" y="4184265"/>
            <a:ext cx="64304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https://www.auer-weber.de/fileadmin/tx_awaprojects/RH0942-0024_aussen_web.jpg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34AB74-31F8-483F-8656-52CFAF5D8531}"/>
              </a:ext>
            </a:extLst>
          </p:cNvPr>
          <p:cNvSpPr txBox="1"/>
          <p:nvPr/>
        </p:nvSpPr>
        <p:spPr>
          <a:xfrm>
            <a:off x="482321" y="4505004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https://mm.gsstatic.es/sfAttachPlugin/115197.jpg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80C5DE-66C5-4062-A435-94EC4C70547F}"/>
              </a:ext>
            </a:extLst>
          </p:cNvPr>
          <p:cNvSpPr txBox="1"/>
          <p:nvPr/>
        </p:nvSpPr>
        <p:spPr>
          <a:xfrm>
            <a:off x="467544" y="5994819"/>
            <a:ext cx="6514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https://encrypted-tbn0.gstatic.com/images?q=tbn:ANd9GcR4sZGM7sklnreXmdDt5Pa7yVDgp1h6dLC3jQ&amp;usqp=CAU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09CD52-FF9D-4A36-B10A-FE8D9AE96EF9}"/>
              </a:ext>
            </a:extLst>
          </p:cNvPr>
          <p:cNvSpPr txBox="1"/>
          <p:nvPr/>
        </p:nvSpPr>
        <p:spPr>
          <a:xfrm>
            <a:off x="467544" y="2391940"/>
            <a:ext cx="55263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https://schrottschatz.net/wp-content/uploads/2019/05/IMG_1625.jpg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CFCB7C6-3633-42A5-9FE0-C9AE5DEE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083281"/>
            <a:ext cx="5686901" cy="294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000" dirty="0"/>
              <a:t>http://www.bildungsplaene-bw.de/site/bildungsplan/get/3254265/gym-geo-01.png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6394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DD185-D8FF-4BE0-923B-951D6876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08720"/>
            <a:ext cx="7209356" cy="709865"/>
          </a:xfrm>
        </p:spPr>
        <p:txBody>
          <a:bodyPr/>
          <a:lstStyle/>
          <a:p>
            <a:pPr algn="ctr"/>
            <a:r>
              <a:rPr lang="de-DE" dirty="0">
                <a:latin typeface="MV Boli" panose="02000500030200090000" pitchFamily="2" charset="0"/>
                <a:cs typeface="MV Boli" panose="02000500030200090000" pitchFamily="2" charset="0"/>
              </a:rPr>
              <a:t>Interessiert? </a:t>
            </a:r>
            <a:br>
              <a:rPr lang="de-DE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DE" dirty="0">
                <a:latin typeface="MV Boli" panose="02000500030200090000" pitchFamily="2" charset="0"/>
                <a:cs typeface="MV Boli" panose="02000500030200090000" pitchFamily="2" charset="0"/>
              </a:rPr>
              <a:t>Klicke auf das Symbol! </a:t>
            </a:r>
          </a:p>
        </p:txBody>
      </p:sp>
      <p:pic>
        <p:nvPicPr>
          <p:cNvPr id="5" name="Inhaltsplatzhalter 4" descr="Volltreffer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C023F3A5-1F38-48F9-A864-DAF91E561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6273" y="2489982"/>
            <a:ext cx="914400" cy="914400"/>
          </a:xfrm>
        </p:spPr>
      </p:pic>
      <p:pic>
        <p:nvPicPr>
          <p:cNvPr id="7" name="Grafik 6" descr="Kreis mit Pfeil nach links Silhouette">
            <a:hlinkClick r:id="rId7" action="ppaction://hlinksldjump"/>
            <a:extLst>
              <a:ext uri="{FF2B5EF4-FFF2-40B4-BE49-F238E27FC236}">
                <a16:creationId xmlns:a16="http://schemas.microsoft.com/office/drawing/2014/main" id="{8C41245F-2738-45A2-86CA-7024DA0DD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3961" y="3954008"/>
            <a:ext cx="914400" cy="914400"/>
          </a:xfrm>
          <a:prstGeom prst="rect">
            <a:avLst/>
          </a:prstGeom>
        </p:spPr>
      </p:pic>
      <p:pic>
        <p:nvPicPr>
          <p:cNvPr id="9" name="Grafik 8" descr="Liste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67BA6558-D82F-4FF3-BB6B-D0EF6E0B7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57800" y="2625448"/>
            <a:ext cx="914400" cy="9144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05E299C-7558-4BE0-8177-F4DA97094777}"/>
              </a:ext>
            </a:extLst>
          </p:cNvPr>
          <p:cNvSpPr txBox="1"/>
          <p:nvPr/>
        </p:nvSpPr>
        <p:spPr>
          <a:xfrm>
            <a:off x="611305" y="356446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Ziele des Geographieunterrichts </a:t>
            </a:r>
          </a:p>
          <a:p>
            <a:pPr algn="ctr"/>
            <a:r>
              <a:rPr lang="de-DE" b="1" dirty="0"/>
              <a:t>-&gt; Weshalb wird gelernt?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CC35C8-E523-4D86-BA94-FA7917504741}"/>
              </a:ext>
            </a:extLst>
          </p:cNvPr>
          <p:cNvSpPr txBox="1"/>
          <p:nvPr/>
        </p:nvSpPr>
        <p:spPr>
          <a:xfrm>
            <a:off x="3831046" y="4819024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Kompetenzen, die durch den Geographieunterricht gefördert werden </a:t>
            </a:r>
          </a:p>
          <a:p>
            <a:pPr algn="ctr"/>
            <a:r>
              <a:rPr lang="de-DE" b="1" dirty="0"/>
              <a:t>-&gt; Was wird gelernt?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F4EAD0-088C-485E-8AE0-0D335EC48F33}"/>
              </a:ext>
            </a:extLst>
          </p:cNvPr>
          <p:cNvSpPr txBox="1"/>
          <p:nvPr/>
        </p:nvSpPr>
        <p:spPr>
          <a:xfrm>
            <a:off x="6372200" y="2682501"/>
            <a:ext cx="2499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Umsetzung im Unterricht (Projekte, Methoden, Exkursionen) </a:t>
            </a:r>
          </a:p>
          <a:p>
            <a:r>
              <a:rPr lang="de-DE" b="1" dirty="0"/>
              <a:t>-&gt; Wie wird gelernt? </a:t>
            </a:r>
          </a:p>
        </p:txBody>
      </p:sp>
      <p:pic>
        <p:nvPicPr>
          <p:cNvPr id="12" name="Erklärung Betty">
            <a:hlinkClick r:id="" action="ppaction://media"/>
            <a:extLst>
              <a:ext uri="{FF2B5EF4-FFF2-40B4-BE49-F238E27FC236}">
                <a16:creationId xmlns:a16="http://schemas.microsoft.com/office/drawing/2014/main" id="{A0F4CBA0-4428-486C-BE43-6B68D0E1F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3324" y="1139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5CCF6E-24F2-445A-A884-45A05B96B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47" y="1940454"/>
            <a:ext cx="7111093" cy="36606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de-DE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MV Boli" panose="02000500030200090000" pitchFamily="2" charset="0"/>
                <a:cs typeface="MV Boli" panose="02000500030200090000" pitchFamily="2" charset="0"/>
              </a:rPr>
              <a:t>Natur- und Kulturräume auf lokaler, regionaler und globaler Ebene problemorientiert und handlungsorientiert untersuchen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MV Boli" panose="02000500030200090000" pitchFamily="2" charset="0"/>
                <a:cs typeface="MV Boli" panose="02000500030200090000" pitchFamily="2" charset="0"/>
              </a:rPr>
              <a:t>Analyse, Diskussion und Bewertung von natur- und gesellschaftswissenschaftlichen Phänomenen und Prozessen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600" dirty="0">
                <a:latin typeface="MV Boli" panose="02000500030200090000" pitchFamily="2" charset="0"/>
                <a:cs typeface="MV Boli" panose="02000500030200090000" pitchFamily="2" charset="0"/>
              </a:rPr>
              <a:t>Aufgreifen aktueller, realitätsbezogener und zukunftsorientierter Themen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600" dirty="0">
                <a:latin typeface="MV Boli" panose="02000500030200090000" pitchFamily="2" charset="0"/>
                <a:cs typeface="MV Boli" panose="02000500030200090000" pitchFamily="2" charset="0"/>
              </a:rPr>
              <a:t>Nachhaltiges Denken und Handeln entwickeln und fördern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e-DE" sz="26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de-DE" dirty="0"/>
          </a:p>
        </p:txBody>
      </p:sp>
      <p:pic>
        <p:nvPicPr>
          <p:cNvPr id="4" name="Grafik 3" descr="Ambition mit einfarbiger Füllung">
            <a:extLst>
              <a:ext uri="{FF2B5EF4-FFF2-40B4-BE49-F238E27FC236}">
                <a16:creationId xmlns:a16="http://schemas.microsoft.com/office/drawing/2014/main" id="{D5F59812-0533-4346-99B0-311928D94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9856" y="3730218"/>
            <a:ext cx="3127782" cy="31277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B01719-0AD7-4C80-9AE6-7519B2EC1431}"/>
              </a:ext>
            </a:extLst>
          </p:cNvPr>
          <p:cNvSpPr txBox="1"/>
          <p:nvPr/>
        </p:nvSpPr>
        <p:spPr>
          <a:xfrm>
            <a:off x="611560" y="969066"/>
            <a:ext cx="7471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Ziele des Faches Geographie</a:t>
            </a:r>
          </a:p>
        </p:txBody>
      </p:sp>
      <p:pic>
        <p:nvPicPr>
          <p:cNvPr id="6" name="Grafik 5" descr="Kreis mit Pfeil nach links Silhouette">
            <a:hlinkClick r:id="rId6" action="ppaction://hlinksldjump"/>
            <a:extLst>
              <a:ext uri="{FF2B5EF4-FFF2-40B4-BE49-F238E27FC236}">
                <a16:creationId xmlns:a16="http://schemas.microsoft.com/office/drawing/2014/main" id="{85377504-3016-43F1-97C5-D4D9FF998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360" y="5648171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5F2626-8375-46AC-8BC0-7E1D42695DEA}"/>
              </a:ext>
            </a:extLst>
          </p:cNvPr>
          <p:cNvSpPr txBox="1"/>
          <p:nvPr/>
        </p:nvSpPr>
        <p:spPr>
          <a:xfrm>
            <a:off x="920898" y="596226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-&gt; Was wird gelernt?</a:t>
            </a:r>
          </a:p>
        </p:txBody>
      </p:sp>
      <p:pic>
        <p:nvPicPr>
          <p:cNvPr id="8" name="Grafik 7" descr="Liste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5402DBF6-136E-4249-A3F7-D3C598ECB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85194" y="5721475"/>
            <a:ext cx="914400" cy="91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696011B-6F75-4C41-AFD5-139F0CA2E5AF}"/>
              </a:ext>
            </a:extLst>
          </p:cNvPr>
          <p:cNvSpPr txBox="1"/>
          <p:nvPr/>
        </p:nvSpPr>
        <p:spPr>
          <a:xfrm>
            <a:off x="4347430" y="5930051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Wie wird gelernt? </a:t>
            </a:r>
          </a:p>
        </p:txBody>
      </p:sp>
      <p:pic>
        <p:nvPicPr>
          <p:cNvPr id="2" name="WhatsApp Audio 2022-02-03 at 17.57.17">
            <a:hlinkClick r:id="" action="ppaction://media"/>
            <a:extLst>
              <a:ext uri="{FF2B5EF4-FFF2-40B4-BE49-F238E27FC236}">
                <a16:creationId xmlns:a16="http://schemas.microsoft.com/office/drawing/2014/main" id="{A1D43F3D-0298-4951-8905-9E23B3BB3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22840" y="1199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10D493-C8FD-42CC-B166-189716BD4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25" t="53067" r="25900" b="12133"/>
          <a:stretch/>
        </p:blipFill>
        <p:spPr>
          <a:xfrm>
            <a:off x="502027" y="2352561"/>
            <a:ext cx="4624086" cy="29101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FE9D60-6626-450A-B2F7-47907499F3EA}"/>
              </a:ext>
            </a:extLst>
          </p:cNvPr>
          <p:cNvSpPr txBox="1"/>
          <p:nvPr/>
        </p:nvSpPr>
        <p:spPr>
          <a:xfrm>
            <a:off x="0" y="846562"/>
            <a:ext cx="82476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Inhalts- und prozessbezogene geographische Kompetenzen entwickeln</a:t>
            </a:r>
          </a:p>
        </p:txBody>
      </p:sp>
      <p:pic>
        <p:nvPicPr>
          <p:cNvPr id="7" name="Grafik 6" descr="Liste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FFA139B9-07B6-4FB9-B391-247075045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608" y="5616427"/>
            <a:ext cx="914400" cy="914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FD5B825-9959-4B2B-BE71-5A703FAB6107}"/>
              </a:ext>
            </a:extLst>
          </p:cNvPr>
          <p:cNvSpPr txBox="1"/>
          <p:nvPr/>
        </p:nvSpPr>
        <p:spPr>
          <a:xfrm>
            <a:off x="1610915" y="5906896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Wie wird gelernt?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F94382-C16E-4DD8-9948-27383C4354F3}"/>
              </a:ext>
            </a:extLst>
          </p:cNvPr>
          <p:cNvPicPr/>
          <p:nvPr/>
        </p:nvPicPr>
        <p:blipFill rotWithShape="1">
          <a:blip r:embed="rId8"/>
          <a:srcRect l="31740" t="26168" r="37297" b="1397"/>
          <a:stretch/>
        </p:blipFill>
        <p:spPr bwMode="auto">
          <a:xfrm>
            <a:off x="5331285" y="1832679"/>
            <a:ext cx="3168352" cy="3474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WhatsApp Audio 2022-02-03 at 18.32.28">
            <a:hlinkClick r:id="" action="ppaction://media"/>
            <a:extLst>
              <a:ext uri="{FF2B5EF4-FFF2-40B4-BE49-F238E27FC236}">
                <a16:creationId xmlns:a16="http://schemas.microsoft.com/office/drawing/2014/main" id="{DBB272A5-9363-4F4C-87AD-1E70CD5F9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8009" y="972649"/>
            <a:ext cx="609600" cy="609600"/>
          </a:xfrm>
          <a:prstGeom prst="rect">
            <a:avLst/>
          </a:prstGeom>
        </p:spPr>
      </p:pic>
      <p:pic>
        <p:nvPicPr>
          <p:cNvPr id="15" name="Inhaltsplatzhalter 4" descr="Volltreff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D79B90E8-A0BB-4369-BE2C-0FD32F9F1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4085" y="5635550"/>
            <a:ext cx="914400" cy="914400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B0BEDE-48F2-459A-9E9C-1566EFA788E7}"/>
              </a:ext>
            </a:extLst>
          </p:cNvPr>
          <p:cNvSpPr txBox="1"/>
          <p:nvPr/>
        </p:nvSpPr>
        <p:spPr>
          <a:xfrm>
            <a:off x="5652120" y="588896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-&gt; Weshalb wird gelernt?</a:t>
            </a:r>
          </a:p>
        </p:txBody>
      </p:sp>
    </p:spTree>
    <p:extLst>
      <p:ext uri="{BB962C8B-B14F-4D97-AF65-F5344CB8AC3E}">
        <p14:creationId xmlns:p14="http://schemas.microsoft.com/office/powerpoint/2010/main" val="408361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60253E7-0519-46B3-B7B7-7E56B76D6C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2" t="1953" b="11337"/>
          <a:stretch/>
        </p:blipFill>
        <p:spPr>
          <a:xfrm>
            <a:off x="-3411" y="1641362"/>
            <a:ext cx="3636992" cy="25156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BC2DF42-6D33-461F-893C-6A53D8F9F9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32" t="8135" r="8808" b="8135"/>
          <a:stretch/>
        </p:blipFill>
        <p:spPr>
          <a:xfrm>
            <a:off x="3087669" y="2760227"/>
            <a:ext cx="3280536" cy="27085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2E98F7-78A4-4C73-AB76-0FE83883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43" y="592094"/>
            <a:ext cx="7046197" cy="1325563"/>
          </a:xfrm>
        </p:spPr>
        <p:txBody>
          <a:bodyPr/>
          <a:lstStyle/>
          <a:p>
            <a:pPr algn="ctr"/>
            <a:r>
              <a:rPr lang="de-DE" sz="2500" b="1" dirty="0">
                <a:latin typeface="MV Boli" panose="02000500030200090000" pitchFamily="2" charset="0"/>
                <a:cs typeface="MV Boli" panose="02000500030200090000" pitchFamily="2" charset="0"/>
              </a:rPr>
              <a:t>Du möchtest mehr erfahren? Dann klicke auf den Lautsprecher!</a:t>
            </a:r>
          </a:p>
        </p:txBody>
      </p:sp>
      <p:pic>
        <p:nvPicPr>
          <p:cNvPr id="10" name="Grafik 9" descr="Liste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7C645DC6-D067-43D4-B84A-3DB24A6C12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6800" y="5020036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604CB9B-C774-43E6-844B-0958A2C0B3D3}"/>
              </a:ext>
            </a:extLst>
          </p:cNvPr>
          <p:cNvSpPr txBox="1"/>
          <p:nvPr/>
        </p:nvSpPr>
        <p:spPr>
          <a:xfrm>
            <a:off x="396246" y="6054570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pic>
        <p:nvPicPr>
          <p:cNvPr id="13" name="Intro 5-6 Klasse Mia">
            <a:hlinkClick r:id="" action="ppaction://media"/>
            <a:extLst>
              <a:ext uri="{FF2B5EF4-FFF2-40B4-BE49-F238E27FC236}">
                <a16:creationId xmlns:a16="http://schemas.microsoft.com/office/drawing/2014/main" id="{594B12B8-A0E8-498F-B99A-CAB125A51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70157" y="1193161"/>
            <a:ext cx="609600" cy="609600"/>
          </a:xfrm>
          <a:prstGeom prst="rect">
            <a:avLst/>
          </a:prstGeom>
        </p:spPr>
      </p:pic>
      <p:pic>
        <p:nvPicPr>
          <p:cNvPr id="14" name="3D Modell Mia">
            <a:hlinkClick r:id="" action="ppaction://media"/>
            <a:extLst>
              <a:ext uri="{FF2B5EF4-FFF2-40B4-BE49-F238E27FC236}">
                <a16:creationId xmlns:a16="http://schemas.microsoft.com/office/drawing/2014/main" id="{82472EF3-2978-4750-9E10-2FFED1CAE8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92862" y="4725144"/>
            <a:ext cx="609600" cy="609600"/>
          </a:xfrm>
          <a:prstGeom prst="rect">
            <a:avLst/>
          </a:prstGeom>
        </p:spPr>
      </p:pic>
      <p:pic>
        <p:nvPicPr>
          <p:cNvPr id="15" name="Fernseh Mia">
            <a:hlinkClick r:id="" action="ppaction://media"/>
            <a:extLst>
              <a:ext uri="{FF2B5EF4-FFF2-40B4-BE49-F238E27FC236}">
                <a16:creationId xmlns:a16="http://schemas.microsoft.com/office/drawing/2014/main" id="{DC4428CF-D64C-415F-B6D8-D472C4348A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15085" y="2502647"/>
            <a:ext cx="609600" cy="6096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B978E26-7807-4F1D-9E6D-FA36E8C6341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20" t="1701" r="9899" b="11437"/>
          <a:stretch/>
        </p:blipFill>
        <p:spPr>
          <a:xfrm>
            <a:off x="6378715" y="3267560"/>
            <a:ext cx="2760626" cy="3590440"/>
          </a:xfrm>
          <a:prstGeom prst="rect">
            <a:avLst/>
          </a:prstGeom>
        </p:spPr>
      </p:pic>
      <p:pic>
        <p:nvPicPr>
          <p:cNvPr id="16" name="Globus Mia">
            <a:hlinkClick r:id="" action="ppaction://media"/>
            <a:extLst>
              <a:ext uri="{FF2B5EF4-FFF2-40B4-BE49-F238E27FC236}">
                <a16:creationId xmlns:a16="http://schemas.microsoft.com/office/drawing/2014/main" id="{571372FD-4CF3-4193-A2A5-099D69AE27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09639" y="5934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5AE6DC46-A67E-41C5-A650-CA4BCB464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42" t="22758" r="29289" b="13949"/>
          <a:stretch/>
        </p:blipFill>
        <p:spPr>
          <a:xfrm rot="20371862">
            <a:off x="-239663" y="2186030"/>
            <a:ext cx="4416564" cy="37538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2781B4-F8FC-4445-A194-139452A40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9" t="25178" r="30132" b="17380"/>
          <a:stretch/>
        </p:blipFill>
        <p:spPr>
          <a:xfrm rot="829714">
            <a:off x="4450572" y="2363115"/>
            <a:ext cx="4608512" cy="4002128"/>
          </a:xfrm>
          <a:prstGeom prst="rect">
            <a:avLst/>
          </a:prstGeom>
        </p:spPr>
      </p:pic>
      <p:pic>
        <p:nvPicPr>
          <p:cNvPr id="6" name="Grafik 5" descr="List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2478E1D8-1554-40F4-840B-DCC7E2F82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5776" y="5863724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201EAE-F505-47A5-912E-52373D816474}"/>
              </a:ext>
            </a:extLst>
          </p:cNvPr>
          <p:cNvSpPr txBox="1"/>
          <p:nvPr/>
        </p:nvSpPr>
        <p:spPr>
          <a:xfrm>
            <a:off x="3322001" y="6203435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8C79FD5-BE8C-4086-80A8-36A88A467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7624" y="843734"/>
            <a:ext cx="6345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/>
              <a:t>Klasse 7</a:t>
            </a:r>
          </a:p>
        </p:txBody>
      </p:sp>
      <p:pic>
        <p:nvPicPr>
          <p:cNvPr id="2" name="7 Klasse Tamea">
            <a:hlinkClick r:id="" action="ppaction://media"/>
            <a:extLst>
              <a:ext uri="{FF2B5EF4-FFF2-40B4-BE49-F238E27FC236}">
                <a16:creationId xmlns:a16="http://schemas.microsoft.com/office/drawing/2014/main" id="{8C867595-EDC8-49F7-8158-59766286A2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" end="1649.2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0028" y="869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27BB0F3-31E6-43DC-AF05-AC22AF766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6" t="22687" r="27162" b="13583"/>
          <a:stretch/>
        </p:blipFill>
        <p:spPr>
          <a:xfrm>
            <a:off x="467544" y="2338921"/>
            <a:ext cx="4700124" cy="3845846"/>
          </a:xfrm>
          <a:prstGeom prst="rect">
            <a:avLst/>
          </a:prstGeom>
        </p:spPr>
      </p:pic>
      <p:pic>
        <p:nvPicPr>
          <p:cNvPr id="5" name="Grafik 4" descr="Liste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A96507CC-386A-4DB1-95D0-659BB22CA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6049" y="5442202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BEA225-3C6C-4BE4-9BC2-DF8F2BEDD794}"/>
              </a:ext>
            </a:extLst>
          </p:cNvPr>
          <p:cNvSpPr txBox="1"/>
          <p:nvPr/>
        </p:nvSpPr>
        <p:spPr>
          <a:xfrm>
            <a:off x="5993914" y="5763034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12719A6-0800-4F2D-9CF6-724CCAD9AA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9381" y="1009373"/>
            <a:ext cx="6345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/>
              <a:t>Klasse 8 </a:t>
            </a:r>
          </a:p>
        </p:txBody>
      </p:sp>
      <p:pic>
        <p:nvPicPr>
          <p:cNvPr id="2" name="8 Klasse Ashley">
            <a:hlinkClick r:id="" action="ppaction://media"/>
            <a:extLst>
              <a:ext uri="{FF2B5EF4-FFF2-40B4-BE49-F238E27FC236}">
                <a16:creationId xmlns:a16="http://schemas.microsoft.com/office/drawing/2014/main" id="{8E1E1394-EEC5-4192-8822-65414F8BB0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4" end="1900.71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7480" y="1085572"/>
            <a:ext cx="609600" cy="609600"/>
          </a:xfrm>
          <a:prstGeom prst="rect">
            <a:avLst/>
          </a:prstGeom>
        </p:spPr>
      </p:pic>
      <p:pic>
        <p:nvPicPr>
          <p:cNvPr id="9" name="Grafik 8" descr="Ein Bild, das Obst enthält.&#10;&#10;Automatisch generierte Beschreibung">
            <a:extLst>
              <a:ext uri="{FF2B5EF4-FFF2-40B4-BE49-F238E27FC236}">
                <a16:creationId xmlns:a16="http://schemas.microsoft.com/office/drawing/2014/main" id="{6795AE16-F53F-4C40-8957-C98850D75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95" y="3068960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9E1B6-8056-4AE4-BED1-4AD2100C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Klasse 9/10</a:t>
            </a:r>
          </a:p>
        </p:txBody>
      </p:sp>
      <p:pic>
        <p:nvPicPr>
          <p:cNvPr id="5" name="Grafik 4" descr="Liste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A7E6A422-2FDB-4036-8DCD-AE2809F6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0053" y="3627768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5D71A7-AFC5-43CE-9456-4BB62F429B60}"/>
              </a:ext>
            </a:extLst>
          </p:cNvPr>
          <p:cNvSpPr txBox="1"/>
          <p:nvPr/>
        </p:nvSpPr>
        <p:spPr>
          <a:xfrm>
            <a:off x="6371813" y="4725144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pic>
        <p:nvPicPr>
          <p:cNvPr id="3" name="9-10 Klasse Ben">
            <a:hlinkClick r:id="" action="ppaction://media"/>
            <a:extLst>
              <a:ext uri="{FF2B5EF4-FFF2-40B4-BE49-F238E27FC236}">
                <a16:creationId xmlns:a16="http://schemas.microsoft.com/office/drawing/2014/main" id="{4B35B969-94EA-4AAE-9058-7DB353D891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3" end="972.11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6844" y="892272"/>
            <a:ext cx="609600" cy="609600"/>
          </a:xfrm>
          <a:prstGeom prst="rect">
            <a:avLst/>
          </a:prstGeom>
        </p:spPr>
      </p:pic>
      <p:pic>
        <p:nvPicPr>
          <p:cNvPr id="10" name="Grafik 9" descr="Ein Bild, das Text, Zeitung, Quittung enthält.&#10;&#10;Automatisch generierte Beschreibung">
            <a:extLst>
              <a:ext uri="{FF2B5EF4-FFF2-40B4-BE49-F238E27FC236}">
                <a16:creationId xmlns:a16="http://schemas.microsoft.com/office/drawing/2014/main" id="{C2966A6C-AA88-4D41-80E6-FD1A8EAAE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03354"/>
            <a:ext cx="5084670" cy="45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C6406BF-1DAD-49FD-AD60-7483DCA10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r="7476"/>
          <a:stretch/>
        </p:blipFill>
        <p:spPr>
          <a:xfrm>
            <a:off x="5080696" y="3140968"/>
            <a:ext cx="3849578" cy="2607364"/>
          </a:xfrm>
          <a:prstGeom prst="rect">
            <a:avLst/>
          </a:prstGeom>
        </p:spPr>
      </p:pic>
      <p:pic>
        <p:nvPicPr>
          <p:cNvPr id="9" name="Grafik 8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F9F35400-8F31-4245-BF9D-68459D31F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8484">
            <a:off x="77935" y="3373262"/>
            <a:ext cx="4795312" cy="269977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93FC57C-328F-4106-AA5B-EA408B4715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42" r="4326" b="7980"/>
          <a:stretch/>
        </p:blipFill>
        <p:spPr>
          <a:xfrm>
            <a:off x="0" y="-15202"/>
            <a:ext cx="9144000" cy="2645756"/>
          </a:xfrm>
          <a:prstGeom prst="rect">
            <a:avLst/>
          </a:prstGeom>
        </p:spPr>
      </p:pic>
      <p:pic>
        <p:nvPicPr>
          <p:cNvPr id="18" name="Grafik 17" descr="List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706DFD30-893B-4564-84A9-640BA4398F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5206" y="5748332"/>
            <a:ext cx="1039504" cy="103950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839DA9C-5E2F-4574-90B5-D2ABACB457EE}"/>
              </a:ext>
            </a:extLst>
          </p:cNvPr>
          <p:cNvSpPr txBox="1"/>
          <p:nvPr/>
        </p:nvSpPr>
        <p:spPr>
          <a:xfrm>
            <a:off x="6099206" y="6130850"/>
            <a:ext cx="24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-&gt; Hier geht’s weiter </a:t>
            </a:r>
          </a:p>
        </p:txBody>
      </p:sp>
      <p:pic>
        <p:nvPicPr>
          <p:cNvPr id="20" name="WhatsApp Audio 2022-02-03 at 19.49.18">
            <a:hlinkClick r:id="" action="ppaction://media"/>
            <a:extLst>
              <a:ext uri="{FF2B5EF4-FFF2-40B4-BE49-F238E27FC236}">
                <a16:creationId xmlns:a16="http://schemas.microsoft.com/office/drawing/2014/main" id="{D0CE408D-D098-40E5-9861-F27301CEC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2400" y="159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itzungssaal">
  <a:themeElements>
    <a:clrScheme name="Ion-Sitzungssaal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-Sitzungssaal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Sitzungssaal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BB2869C7541245A9A57DE881F83AE4" ma:contentTypeVersion="7" ma:contentTypeDescription="Ein neues Dokument erstellen." ma:contentTypeScope="" ma:versionID="ffe685784c0d2ef4df4e92563e06fe3f">
  <xsd:schema xmlns:xsd="http://www.w3.org/2001/XMLSchema" xmlns:xs="http://www.w3.org/2001/XMLSchema" xmlns:p="http://schemas.microsoft.com/office/2006/metadata/properties" xmlns:ns2="5058684c-2a6b-40ff-a347-eed4668fe5c5" xmlns:ns3="04b654b1-a27d-417a-8397-6ff73aaeee9e" targetNamespace="http://schemas.microsoft.com/office/2006/metadata/properties" ma:root="true" ma:fieldsID="bf418777c748c3119ee012b88ea5707e" ns2:_="" ns3:_="">
    <xsd:import namespace="5058684c-2a6b-40ff-a347-eed4668fe5c5"/>
    <xsd:import namespace="04b654b1-a27d-417a-8397-6ff73aaeee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8684c-2a6b-40ff-a347-eed4668fe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654b1-a27d-417a-8397-6ff73aaeee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000F97-9112-4D6E-A9D0-73A9E2BA6561}"/>
</file>

<file path=customXml/itemProps2.xml><?xml version="1.0" encoding="utf-8"?>
<ds:datastoreItem xmlns:ds="http://schemas.openxmlformats.org/officeDocument/2006/customXml" ds:itemID="{2B42306A-666D-4BAE-B898-897DFE1B0D21}"/>
</file>

<file path=customXml/itemProps3.xml><?xml version="1.0" encoding="utf-8"?>
<ds:datastoreItem xmlns:ds="http://schemas.openxmlformats.org/officeDocument/2006/customXml" ds:itemID="{FFFD8357-3EA4-4A9D-89EF-A8D8358C41D2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534</Words>
  <Application>Microsoft Office PowerPoint</Application>
  <PresentationFormat>Bildschirmpräsentation (4:3)</PresentationFormat>
  <Paragraphs>56</Paragraphs>
  <Slides>12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MV Boli</vt:lpstr>
      <vt:lpstr>Wingdings</vt:lpstr>
      <vt:lpstr>Wingdings 3</vt:lpstr>
      <vt:lpstr>Ion-Sitzungssaal</vt:lpstr>
      <vt:lpstr>Herzlich Willkommen  beim  Fach GEOGRAPHIE</vt:lpstr>
      <vt:lpstr>Interessiert?  Klicke auf das Symbol! </vt:lpstr>
      <vt:lpstr>PowerPoint-Präsentation</vt:lpstr>
      <vt:lpstr>PowerPoint-Präsentation</vt:lpstr>
      <vt:lpstr>Du möchtest mehr erfahren? Dann klicke auf den Lautsprecher!</vt:lpstr>
      <vt:lpstr>Klasse 7</vt:lpstr>
      <vt:lpstr>Klasse 8 </vt:lpstr>
      <vt:lpstr>Klasse 9/10</vt:lpstr>
      <vt:lpstr>PowerPoint-Präsentation</vt:lpstr>
      <vt:lpstr>PowerPoint-Präsentation</vt:lpstr>
      <vt:lpstr>Vielen lieben Dank für den Besuch.  Hoffentlich sehen wir uns schon bald an der GHR   </vt:lpstr>
      <vt:lpstr>Quellen (aufgerufen am 03.02.2022)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Wirtschaft, Berufs- und Studienorientierung (WBS)</dc:title>
  <dc:creator>Rücker</dc:creator>
  <cp:lastModifiedBy>Jennifer-Jessica  Trumino</cp:lastModifiedBy>
  <cp:revision>59</cp:revision>
  <dcterms:created xsi:type="dcterms:W3CDTF">2019-02-18T17:31:40Z</dcterms:created>
  <dcterms:modified xsi:type="dcterms:W3CDTF">2022-02-03T19:26:00Z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0x01010082BB2869C7541245A9A57DE881F83AE4</vt:lpwstr>
  </property>
</Properties>
</file>